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4" r:id="rId3"/>
    <p:sldId id="265" r:id="rId4"/>
    <p:sldId id="267" r:id="rId5"/>
    <p:sldId id="266" r:id="rId6"/>
    <p:sldId id="261" r:id="rId7"/>
    <p:sldId id="269" r:id="rId8"/>
    <p:sldId id="271" r:id="rId9"/>
    <p:sldId id="270" r:id="rId10"/>
    <p:sldId id="272" r:id="rId11"/>
    <p:sldId id="273" r:id="rId12"/>
    <p:sldId id="274" r:id="rId13"/>
    <p:sldId id="268" r:id="rId14"/>
    <p:sldId id="279" r:id="rId15"/>
    <p:sldId id="276" r:id="rId16"/>
    <p:sldId id="277" r:id="rId17"/>
    <p:sldId id="278" r:id="rId1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9D759C-6974-47A6-95DD-7088E385C1BF}" v="4" dt="2023-11-15T07:01:53.5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7" autoAdjust="0"/>
  </p:normalViewPr>
  <p:slideViewPr>
    <p:cSldViewPr snapToGrid="0">
      <p:cViewPr varScale="1">
        <p:scale>
          <a:sx n="79" d="100"/>
          <a:sy n="79" d="100"/>
        </p:scale>
        <p:origin x="125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rdana Hrelja Kovačević" userId="2b96b120-8cc9-464c-914c-81668ac36e9e" providerId="ADAL" clId="{879D759C-6974-47A6-95DD-7088E385C1BF}"/>
    <pc:docChg chg="custSel addSld modSld">
      <pc:chgData name="Gordana Hrelja Kovačević" userId="2b96b120-8cc9-464c-914c-81668ac36e9e" providerId="ADAL" clId="{879D759C-6974-47A6-95DD-7088E385C1BF}" dt="2023-11-15T07:20:10.370" v="320" actId="20577"/>
      <pc:docMkLst>
        <pc:docMk/>
      </pc:docMkLst>
      <pc:sldChg chg="modSp mod">
        <pc:chgData name="Gordana Hrelja Kovačević" userId="2b96b120-8cc9-464c-914c-81668ac36e9e" providerId="ADAL" clId="{879D759C-6974-47A6-95DD-7088E385C1BF}" dt="2023-11-15T05:47:32.795" v="43" actId="20577"/>
        <pc:sldMkLst>
          <pc:docMk/>
          <pc:sldMk cId="2097953501" sldId="261"/>
        </pc:sldMkLst>
        <pc:spChg chg="mod">
          <ac:chgData name="Gordana Hrelja Kovačević" userId="2b96b120-8cc9-464c-914c-81668ac36e9e" providerId="ADAL" clId="{879D759C-6974-47A6-95DD-7088E385C1BF}" dt="2023-11-15T05:45:41.760" v="22" actId="20577"/>
          <ac:spMkLst>
            <pc:docMk/>
            <pc:sldMk cId="2097953501" sldId="261"/>
            <ac:spMk id="15" creationId="{8ACA91BF-F3E9-D459-9418-35B14E060D34}"/>
          </ac:spMkLst>
        </pc:spChg>
        <pc:spChg chg="mod">
          <ac:chgData name="Gordana Hrelja Kovačević" userId="2b96b120-8cc9-464c-914c-81668ac36e9e" providerId="ADAL" clId="{879D759C-6974-47A6-95DD-7088E385C1BF}" dt="2023-11-15T05:47:32.795" v="43" actId="20577"/>
          <ac:spMkLst>
            <pc:docMk/>
            <pc:sldMk cId="2097953501" sldId="261"/>
            <ac:spMk id="16" creationId="{8E10D2C8-15C2-B638-7788-C54B99B89EB1}"/>
          </ac:spMkLst>
        </pc:spChg>
      </pc:sldChg>
      <pc:sldChg chg="addSp delSp modSp">
        <pc:chgData name="Gordana Hrelja Kovačević" userId="2b96b120-8cc9-464c-914c-81668ac36e9e" providerId="ADAL" clId="{879D759C-6974-47A6-95DD-7088E385C1BF}" dt="2023-11-15T07:00:43.685" v="283"/>
        <pc:sldMkLst>
          <pc:docMk/>
          <pc:sldMk cId="327483231" sldId="268"/>
        </pc:sldMkLst>
        <pc:picChg chg="add del mod">
          <ac:chgData name="Gordana Hrelja Kovačević" userId="2b96b120-8cc9-464c-914c-81668ac36e9e" providerId="ADAL" clId="{879D759C-6974-47A6-95DD-7088E385C1BF}" dt="2023-11-15T07:00:43.685" v="283"/>
          <ac:picMkLst>
            <pc:docMk/>
            <pc:sldMk cId="327483231" sldId="268"/>
            <ac:picMk id="4" creationId="{03ED1CE1-F7DF-0C83-D33C-EC0338DA29B7}"/>
          </ac:picMkLst>
        </pc:picChg>
      </pc:sldChg>
      <pc:sldChg chg="modSp mod">
        <pc:chgData name="Gordana Hrelja Kovačević" userId="2b96b120-8cc9-464c-914c-81668ac36e9e" providerId="ADAL" clId="{879D759C-6974-47A6-95DD-7088E385C1BF}" dt="2023-11-15T07:19:48.576" v="302" actId="1076"/>
        <pc:sldMkLst>
          <pc:docMk/>
          <pc:sldMk cId="3704609597" sldId="269"/>
        </pc:sldMkLst>
        <pc:spChg chg="mod">
          <ac:chgData name="Gordana Hrelja Kovačević" userId="2b96b120-8cc9-464c-914c-81668ac36e9e" providerId="ADAL" clId="{879D759C-6974-47A6-95DD-7088E385C1BF}" dt="2023-11-15T05:48:58.733" v="85" actId="14100"/>
          <ac:spMkLst>
            <pc:docMk/>
            <pc:sldMk cId="3704609597" sldId="269"/>
            <ac:spMk id="21" creationId="{D4B8F1D5-4CE5-179A-321D-94FDB6852BCE}"/>
          </ac:spMkLst>
        </pc:spChg>
        <pc:picChg chg="mod">
          <ac:chgData name="Gordana Hrelja Kovačević" userId="2b96b120-8cc9-464c-914c-81668ac36e9e" providerId="ADAL" clId="{879D759C-6974-47A6-95DD-7088E385C1BF}" dt="2023-11-15T07:19:45.195" v="301" actId="1076"/>
          <ac:picMkLst>
            <pc:docMk/>
            <pc:sldMk cId="3704609597" sldId="269"/>
            <ac:picMk id="18" creationId="{A4B8E5CE-B14C-1A19-61FB-EE68D2090B59}"/>
          </ac:picMkLst>
        </pc:picChg>
        <pc:picChg chg="mod">
          <ac:chgData name="Gordana Hrelja Kovačević" userId="2b96b120-8cc9-464c-914c-81668ac36e9e" providerId="ADAL" clId="{879D759C-6974-47A6-95DD-7088E385C1BF}" dt="2023-11-15T07:19:48.576" v="302" actId="1076"/>
          <ac:picMkLst>
            <pc:docMk/>
            <pc:sldMk cId="3704609597" sldId="269"/>
            <ac:picMk id="19" creationId="{EAC029A0-E412-4CAB-350B-71863B222053}"/>
          </ac:picMkLst>
        </pc:picChg>
      </pc:sldChg>
      <pc:sldChg chg="modSp mod">
        <pc:chgData name="Gordana Hrelja Kovačević" userId="2b96b120-8cc9-464c-914c-81668ac36e9e" providerId="ADAL" clId="{879D759C-6974-47A6-95DD-7088E385C1BF}" dt="2023-11-15T05:54:37.488" v="184" actId="14100"/>
        <pc:sldMkLst>
          <pc:docMk/>
          <pc:sldMk cId="3894389606" sldId="270"/>
        </pc:sldMkLst>
        <pc:spChg chg="mod">
          <ac:chgData name="Gordana Hrelja Kovačević" userId="2b96b120-8cc9-464c-914c-81668ac36e9e" providerId="ADAL" clId="{879D759C-6974-47A6-95DD-7088E385C1BF}" dt="2023-11-15T05:54:37.488" v="184" actId="14100"/>
          <ac:spMkLst>
            <pc:docMk/>
            <pc:sldMk cId="3894389606" sldId="270"/>
            <ac:spMk id="17" creationId="{D90A615D-C7A6-EE5B-D14A-89E6F6F58275}"/>
          </ac:spMkLst>
        </pc:spChg>
      </pc:sldChg>
      <pc:sldChg chg="modSp mod">
        <pc:chgData name="Gordana Hrelja Kovačević" userId="2b96b120-8cc9-464c-914c-81668ac36e9e" providerId="ADAL" clId="{879D759C-6974-47A6-95DD-7088E385C1BF}" dt="2023-11-15T07:20:10.370" v="320" actId="20577"/>
        <pc:sldMkLst>
          <pc:docMk/>
          <pc:sldMk cId="3696833331" sldId="271"/>
        </pc:sldMkLst>
        <pc:spChg chg="mod">
          <ac:chgData name="Gordana Hrelja Kovačević" userId="2b96b120-8cc9-464c-914c-81668ac36e9e" providerId="ADAL" clId="{879D759C-6974-47A6-95DD-7088E385C1BF}" dt="2023-11-15T07:20:10.370" v="320" actId="20577"/>
          <ac:spMkLst>
            <pc:docMk/>
            <pc:sldMk cId="3696833331" sldId="271"/>
            <ac:spMk id="11" creationId="{7E0EBC9A-4562-C4E1-0E78-30A32519EFF6}"/>
          </ac:spMkLst>
        </pc:spChg>
      </pc:sldChg>
      <pc:sldChg chg="modSp mod">
        <pc:chgData name="Gordana Hrelja Kovačević" userId="2b96b120-8cc9-464c-914c-81668ac36e9e" providerId="ADAL" clId="{879D759C-6974-47A6-95DD-7088E385C1BF}" dt="2023-11-15T06:01:10.138" v="238" actId="20577"/>
        <pc:sldMkLst>
          <pc:docMk/>
          <pc:sldMk cId="3425253063" sldId="272"/>
        </pc:sldMkLst>
        <pc:spChg chg="mod">
          <ac:chgData name="Gordana Hrelja Kovačević" userId="2b96b120-8cc9-464c-914c-81668ac36e9e" providerId="ADAL" clId="{879D759C-6974-47A6-95DD-7088E385C1BF}" dt="2023-11-15T06:01:10.138" v="238" actId="20577"/>
          <ac:spMkLst>
            <pc:docMk/>
            <pc:sldMk cId="3425253063" sldId="272"/>
            <ac:spMk id="13" creationId="{688DB40E-F629-8602-E68F-BB0AC517EE02}"/>
          </ac:spMkLst>
        </pc:spChg>
      </pc:sldChg>
      <pc:sldChg chg="modSp mod">
        <pc:chgData name="Gordana Hrelja Kovačević" userId="2b96b120-8cc9-464c-914c-81668ac36e9e" providerId="ADAL" clId="{879D759C-6974-47A6-95DD-7088E385C1BF}" dt="2023-11-15T06:20:00.563" v="263" actId="20577"/>
        <pc:sldMkLst>
          <pc:docMk/>
          <pc:sldMk cId="4127354739" sldId="273"/>
        </pc:sldMkLst>
        <pc:spChg chg="mod">
          <ac:chgData name="Gordana Hrelja Kovačević" userId="2b96b120-8cc9-464c-914c-81668ac36e9e" providerId="ADAL" clId="{879D759C-6974-47A6-95DD-7088E385C1BF}" dt="2023-11-15T06:20:00.563" v="263" actId="20577"/>
          <ac:spMkLst>
            <pc:docMk/>
            <pc:sldMk cId="4127354739" sldId="273"/>
            <ac:spMk id="13" creationId="{1352BAA1-5250-368D-9C82-49A26B615304}"/>
          </ac:spMkLst>
        </pc:spChg>
      </pc:sldChg>
      <pc:sldChg chg="modSp mod">
        <pc:chgData name="Gordana Hrelja Kovačević" userId="2b96b120-8cc9-464c-914c-81668ac36e9e" providerId="ADAL" clId="{879D759C-6974-47A6-95DD-7088E385C1BF}" dt="2023-11-15T06:20:49.141" v="281" actId="20577"/>
        <pc:sldMkLst>
          <pc:docMk/>
          <pc:sldMk cId="3496411251" sldId="274"/>
        </pc:sldMkLst>
        <pc:spChg chg="mod">
          <ac:chgData name="Gordana Hrelja Kovačević" userId="2b96b120-8cc9-464c-914c-81668ac36e9e" providerId="ADAL" clId="{879D759C-6974-47A6-95DD-7088E385C1BF}" dt="2023-11-15T06:20:49.141" v="281" actId="20577"/>
          <ac:spMkLst>
            <pc:docMk/>
            <pc:sldMk cId="3496411251" sldId="274"/>
            <ac:spMk id="11" creationId="{CACE16B0-9690-7D28-C319-C832D8C1E01E}"/>
          </ac:spMkLst>
        </pc:spChg>
      </pc:sldChg>
      <pc:sldChg chg="addSp delSp modSp add mod">
        <pc:chgData name="Gordana Hrelja Kovačević" userId="2b96b120-8cc9-464c-914c-81668ac36e9e" providerId="ADAL" clId="{879D759C-6974-47A6-95DD-7088E385C1BF}" dt="2023-11-15T07:03:09.704" v="299" actId="1076"/>
        <pc:sldMkLst>
          <pc:docMk/>
          <pc:sldMk cId="1968226249" sldId="279"/>
        </pc:sldMkLst>
        <pc:picChg chg="add mod modCrop">
          <ac:chgData name="Gordana Hrelja Kovačević" userId="2b96b120-8cc9-464c-914c-81668ac36e9e" providerId="ADAL" clId="{879D759C-6974-47A6-95DD-7088E385C1BF}" dt="2023-11-15T07:03:09.704" v="299" actId="1076"/>
          <ac:picMkLst>
            <pc:docMk/>
            <pc:sldMk cId="1968226249" sldId="279"/>
            <ac:picMk id="4" creationId="{1B7C8ACA-E9DF-CB65-C519-2FF0F560DDA0}"/>
          </ac:picMkLst>
        </pc:picChg>
        <pc:picChg chg="mod modCrop">
          <ac:chgData name="Gordana Hrelja Kovačević" userId="2b96b120-8cc9-464c-914c-81668ac36e9e" providerId="ADAL" clId="{879D759C-6974-47A6-95DD-7088E385C1BF}" dt="2023-11-15T07:02:29.734" v="295" actId="732"/>
          <ac:picMkLst>
            <pc:docMk/>
            <pc:sldMk cId="1968226249" sldId="279"/>
            <ac:picMk id="5" creationId="{CDC4CD89-8B41-E077-758F-79BD21B3B122}"/>
          </ac:picMkLst>
        </pc:picChg>
        <pc:picChg chg="del">
          <ac:chgData name="Gordana Hrelja Kovačević" userId="2b96b120-8cc9-464c-914c-81668ac36e9e" providerId="ADAL" clId="{879D759C-6974-47A6-95DD-7088E385C1BF}" dt="2023-11-15T07:01:29.476" v="285" actId="478"/>
          <ac:picMkLst>
            <pc:docMk/>
            <pc:sldMk cId="1968226249" sldId="279"/>
            <ac:picMk id="7" creationId="{208AA501-0486-4F6F-BC67-860F79CC0C31}"/>
          </ac:picMkLst>
        </pc:picChg>
        <pc:picChg chg="del">
          <ac:chgData name="Gordana Hrelja Kovačević" userId="2b96b120-8cc9-464c-914c-81668ac36e9e" providerId="ADAL" clId="{879D759C-6974-47A6-95DD-7088E385C1BF}" dt="2023-11-15T07:01:31.879" v="286" actId="478"/>
          <ac:picMkLst>
            <pc:docMk/>
            <pc:sldMk cId="1968226249" sldId="279"/>
            <ac:picMk id="8" creationId="{BC867D8D-0F74-5C3C-BB1D-5A749C68027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C2305-3DE4-46A9-9646-80BEAF2377F4}" type="datetimeFigureOut">
              <a:rPr lang="hr-HR" smtClean="0"/>
              <a:t>15.11.2023.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14B9F-B354-4A56-98A5-173CFB7DF84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4117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FFB86-6736-4F99-AA90-22B2728275F2}" type="datetimeFigureOut">
              <a:rPr lang="hr-HR" smtClean="0"/>
              <a:t>15.11.2023.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4DC43-EAEA-4E84-9104-B61642BC7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150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4DC43-EAEA-4E84-9104-B61642BC78F0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7026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5766" y="2433638"/>
            <a:ext cx="9660467" cy="119750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5766" y="3631143"/>
            <a:ext cx="9660467" cy="1655762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122" y="147515"/>
            <a:ext cx="1669112" cy="1669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295" y="120209"/>
            <a:ext cx="2016766" cy="20167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467" y="5578059"/>
            <a:ext cx="5899828" cy="112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05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88506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90894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604933"/>
            <a:ext cx="12192000" cy="1253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44" y="2183705"/>
            <a:ext cx="1669112" cy="1669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65053" r="3463"/>
          <a:stretch/>
        </p:blipFill>
        <p:spPr>
          <a:xfrm>
            <a:off x="365076" y="5604933"/>
            <a:ext cx="11461848" cy="122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47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5010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Akzidenz Grotesk CE Roman" panose="000004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kzidenz Grotesk CE Roman" panose="000004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kzidenz Grotesk Light" panose="020B0304020202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kzidenz Grotesk Light" panose="020B0304020202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jpeg"/><Relationship Id="rId4" Type="http://schemas.openxmlformats.org/officeDocument/2006/relationships/image" Target="../media/image4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wm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5765" y="2459299"/>
            <a:ext cx="9660467" cy="1197505"/>
          </a:xfrm>
        </p:spPr>
        <p:txBody>
          <a:bodyPr>
            <a:noAutofit/>
          </a:bodyPr>
          <a:lstStyle/>
          <a:p>
            <a:r>
              <a:rPr lang="pl-PL" sz="4800"/>
              <a:t>PROCJENA POTRESNOG RIZIKA </a:t>
            </a:r>
            <a:br>
              <a:rPr lang="pl-PL" sz="4800"/>
            </a:br>
            <a:r>
              <a:rPr lang="pl-PL" sz="4800"/>
              <a:t>ZA GRAD ZAGREB</a:t>
            </a:r>
            <a:endParaRPr lang="hr-HR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432" y="3656804"/>
            <a:ext cx="7205135" cy="1655762"/>
          </a:xfrm>
        </p:spPr>
        <p:txBody>
          <a:bodyPr>
            <a:normAutofit fontScale="92500"/>
          </a:bodyPr>
          <a:lstStyle/>
          <a:p>
            <a:pPr algn="ctr"/>
            <a:r>
              <a:rPr lang="hr-HR"/>
              <a:t>Elaborat građevinarstvo - inženjerske građevine - podaci o konstrukcijskim sustavima mostova i hidrotehničkih građevina </a:t>
            </a:r>
          </a:p>
          <a:p>
            <a:pPr algn="ctr"/>
            <a:r>
              <a:rPr lang="hr-HR" b="1"/>
              <a:t>Mapa 1: Mostovi</a:t>
            </a:r>
          </a:p>
          <a:p>
            <a:pPr algn="ctr"/>
            <a:r>
              <a:rPr lang="hr-HR" b="1"/>
              <a:t>Gordana Hrelja Kovačević, Marta Šavor Novak</a:t>
            </a:r>
          </a:p>
          <a:p>
            <a:pPr algn="ctr"/>
            <a:endParaRPr lang="hr-HR" dirty="0"/>
          </a:p>
        </p:txBody>
      </p:sp>
      <p:pic>
        <p:nvPicPr>
          <p:cNvPr id="4" name="Picture 3" descr="unizg">
            <a:extLst>
              <a:ext uri="{FF2B5EF4-FFF2-40B4-BE49-F238E27FC236}">
                <a16:creationId xmlns:a16="http://schemas.microsoft.com/office/drawing/2014/main" id="{8C9FB5CB-4B63-3130-B62D-6C0696B7F7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12" y="718029"/>
            <a:ext cx="827405" cy="8274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8A8835-E062-5AF6-35E4-FAB9CF45895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06160" y="703594"/>
            <a:ext cx="799071" cy="836879"/>
            <a:chOff x="707" y="1077"/>
            <a:chExt cx="991" cy="1038"/>
          </a:xfrm>
        </p:grpSpPr>
        <p:sp>
          <p:nvSpPr>
            <p:cNvPr id="6" name="Freeform 26">
              <a:extLst>
                <a:ext uri="{FF2B5EF4-FFF2-40B4-BE49-F238E27FC236}">
                  <a16:creationId xmlns:a16="http://schemas.microsoft.com/office/drawing/2014/main" id="{9443A025-2670-264D-E718-DE4611E9BA2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6" y="1211"/>
              <a:ext cx="384" cy="385"/>
            </a:xfrm>
            <a:custGeom>
              <a:avLst/>
              <a:gdLst>
                <a:gd name="T0" fmla="*/ 142 w 384"/>
                <a:gd name="T1" fmla="*/ 85 h 385"/>
                <a:gd name="T2" fmla="*/ 127 w 384"/>
                <a:gd name="T3" fmla="*/ 98 h 385"/>
                <a:gd name="T4" fmla="*/ 112 w 384"/>
                <a:gd name="T5" fmla="*/ 112 h 385"/>
                <a:gd name="T6" fmla="*/ 102 w 384"/>
                <a:gd name="T7" fmla="*/ 122 h 385"/>
                <a:gd name="T8" fmla="*/ 89 w 384"/>
                <a:gd name="T9" fmla="*/ 138 h 385"/>
                <a:gd name="T10" fmla="*/ 77 w 384"/>
                <a:gd name="T11" fmla="*/ 153 h 385"/>
                <a:gd name="T12" fmla="*/ 65 w 384"/>
                <a:gd name="T13" fmla="*/ 170 h 385"/>
                <a:gd name="T14" fmla="*/ 54 w 384"/>
                <a:gd name="T15" fmla="*/ 187 h 385"/>
                <a:gd name="T16" fmla="*/ 44 w 384"/>
                <a:gd name="T17" fmla="*/ 204 h 385"/>
                <a:gd name="T18" fmla="*/ 35 w 384"/>
                <a:gd name="T19" fmla="*/ 222 h 385"/>
                <a:gd name="T20" fmla="*/ 27 w 384"/>
                <a:gd name="T21" fmla="*/ 241 h 385"/>
                <a:gd name="T22" fmla="*/ 20 w 384"/>
                <a:gd name="T23" fmla="*/ 260 h 385"/>
                <a:gd name="T24" fmla="*/ 14 w 384"/>
                <a:gd name="T25" fmla="*/ 280 h 385"/>
                <a:gd name="T26" fmla="*/ 9 w 384"/>
                <a:gd name="T27" fmla="*/ 300 h 385"/>
                <a:gd name="T28" fmla="*/ 5 w 384"/>
                <a:gd name="T29" fmla="*/ 320 h 385"/>
                <a:gd name="T30" fmla="*/ 2 w 384"/>
                <a:gd name="T31" fmla="*/ 341 h 385"/>
                <a:gd name="T32" fmla="*/ 0 w 384"/>
                <a:gd name="T33" fmla="*/ 362 h 385"/>
                <a:gd name="T34" fmla="*/ 0 w 384"/>
                <a:gd name="T35" fmla="*/ 384 h 385"/>
                <a:gd name="T36" fmla="*/ 133 w 384"/>
                <a:gd name="T37" fmla="*/ 384 h 385"/>
                <a:gd name="T38" fmla="*/ 133 w 384"/>
                <a:gd name="T39" fmla="*/ 371 h 385"/>
                <a:gd name="T40" fmla="*/ 135 w 384"/>
                <a:gd name="T41" fmla="*/ 350 h 385"/>
                <a:gd name="T42" fmla="*/ 139 w 384"/>
                <a:gd name="T43" fmla="*/ 329 h 385"/>
                <a:gd name="T44" fmla="*/ 144 w 384"/>
                <a:gd name="T45" fmla="*/ 309 h 385"/>
                <a:gd name="T46" fmla="*/ 151 w 384"/>
                <a:gd name="T47" fmla="*/ 290 h 385"/>
                <a:gd name="T48" fmla="*/ 159 w 384"/>
                <a:gd name="T49" fmla="*/ 272 h 385"/>
                <a:gd name="T50" fmla="*/ 169 w 384"/>
                <a:gd name="T51" fmla="*/ 254 h 385"/>
                <a:gd name="T52" fmla="*/ 180 w 384"/>
                <a:gd name="T53" fmla="*/ 237 h 385"/>
                <a:gd name="T54" fmla="*/ 193 w 384"/>
                <a:gd name="T55" fmla="*/ 221 h 385"/>
                <a:gd name="T56" fmla="*/ 206 w 384"/>
                <a:gd name="T57" fmla="*/ 206 h 385"/>
                <a:gd name="T58" fmla="*/ 215 w 384"/>
                <a:gd name="T59" fmla="*/ 198 h 385"/>
                <a:gd name="T60" fmla="*/ 231 w 384"/>
                <a:gd name="T61" fmla="*/ 185 h 385"/>
                <a:gd name="T62" fmla="*/ 247 w 384"/>
                <a:gd name="T63" fmla="*/ 173 h 385"/>
                <a:gd name="T64" fmla="*/ 264 w 384"/>
                <a:gd name="T65" fmla="*/ 163 h 385"/>
                <a:gd name="T66" fmla="*/ 283 w 384"/>
                <a:gd name="T67" fmla="*/ 154 h 385"/>
                <a:gd name="T68" fmla="*/ 302 w 384"/>
                <a:gd name="T69" fmla="*/ 147 h 385"/>
                <a:gd name="T70" fmla="*/ 321 w 384"/>
                <a:gd name="T71" fmla="*/ 141 h 385"/>
                <a:gd name="T72" fmla="*/ 342 w 384"/>
                <a:gd name="T73" fmla="*/ 136 h 385"/>
                <a:gd name="T74" fmla="*/ 363 w 384"/>
                <a:gd name="T75" fmla="*/ 134 h 385"/>
                <a:gd name="T76" fmla="*/ 384 w 384"/>
                <a:gd name="T77" fmla="*/ 133 h 385"/>
                <a:gd name="T78" fmla="*/ 384 w 384"/>
                <a:gd name="T79" fmla="*/ 0 h 385"/>
                <a:gd name="T80" fmla="*/ 369 w 384"/>
                <a:gd name="T81" fmla="*/ 0 h 385"/>
                <a:gd name="T82" fmla="*/ 347 w 384"/>
                <a:gd name="T83" fmla="*/ 1 h 385"/>
                <a:gd name="T84" fmla="*/ 327 w 384"/>
                <a:gd name="T85" fmla="*/ 4 h 385"/>
                <a:gd name="T86" fmla="*/ 306 w 384"/>
                <a:gd name="T87" fmla="*/ 7 h 385"/>
                <a:gd name="T88" fmla="*/ 286 w 384"/>
                <a:gd name="T89" fmla="*/ 12 h 385"/>
                <a:gd name="T90" fmla="*/ 266 w 384"/>
                <a:gd name="T91" fmla="*/ 18 h 385"/>
                <a:gd name="T92" fmla="*/ 247 w 384"/>
                <a:gd name="T93" fmla="*/ 25 h 385"/>
                <a:gd name="T94" fmla="*/ 228 w 384"/>
                <a:gd name="T95" fmla="*/ 33 h 385"/>
                <a:gd name="T96" fmla="*/ 210 w 384"/>
                <a:gd name="T97" fmla="*/ 41 h 385"/>
                <a:gd name="T98" fmla="*/ 192 w 384"/>
                <a:gd name="T99" fmla="*/ 51 h 385"/>
                <a:gd name="T100" fmla="*/ 175 w 384"/>
                <a:gd name="T101" fmla="*/ 62 h 385"/>
                <a:gd name="T102" fmla="*/ 158 w 384"/>
                <a:gd name="T103" fmla="*/ 73 h 385"/>
                <a:gd name="T104" fmla="*/ 142 w 384"/>
                <a:gd name="T105" fmla="*/ 8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4" h="385">
                  <a:moveTo>
                    <a:pt x="142" y="85"/>
                  </a:moveTo>
                  <a:lnTo>
                    <a:pt x="127" y="98"/>
                  </a:lnTo>
                  <a:lnTo>
                    <a:pt x="112" y="112"/>
                  </a:lnTo>
                  <a:lnTo>
                    <a:pt x="102" y="122"/>
                  </a:lnTo>
                  <a:lnTo>
                    <a:pt x="89" y="138"/>
                  </a:lnTo>
                  <a:lnTo>
                    <a:pt x="77" y="153"/>
                  </a:lnTo>
                  <a:lnTo>
                    <a:pt x="65" y="170"/>
                  </a:lnTo>
                  <a:lnTo>
                    <a:pt x="54" y="187"/>
                  </a:lnTo>
                  <a:lnTo>
                    <a:pt x="44" y="204"/>
                  </a:lnTo>
                  <a:lnTo>
                    <a:pt x="35" y="222"/>
                  </a:lnTo>
                  <a:lnTo>
                    <a:pt x="27" y="241"/>
                  </a:lnTo>
                  <a:lnTo>
                    <a:pt x="20" y="260"/>
                  </a:lnTo>
                  <a:lnTo>
                    <a:pt x="14" y="280"/>
                  </a:lnTo>
                  <a:lnTo>
                    <a:pt x="9" y="300"/>
                  </a:lnTo>
                  <a:lnTo>
                    <a:pt x="5" y="320"/>
                  </a:lnTo>
                  <a:lnTo>
                    <a:pt x="2" y="341"/>
                  </a:lnTo>
                  <a:lnTo>
                    <a:pt x="0" y="362"/>
                  </a:lnTo>
                  <a:lnTo>
                    <a:pt x="0" y="384"/>
                  </a:lnTo>
                  <a:lnTo>
                    <a:pt x="133" y="384"/>
                  </a:lnTo>
                  <a:lnTo>
                    <a:pt x="133" y="371"/>
                  </a:lnTo>
                  <a:lnTo>
                    <a:pt x="135" y="350"/>
                  </a:lnTo>
                  <a:lnTo>
                    <a:pt x="139" y="329"/>
                  </a:lnTo>
                  <a:lnTo>
                    <a:pt x="144" y="309"/>
                  </a:lnTo>
                  <a:lnTo>
                    <a:pt x="151" y="290"/>
                  </a:lnTo>
                  <a:lnTo>
                    <a:pt x="159" y="272"/>
                  </a:lnTo>
                  <a:lnTo>
                    <a:pt x="169" y="254"/>
                  </a:lnTo>
                  <a:lnTo>
                    <a:pt x="180" y="237"/>
                  </a:lnTo>
                  <a:lnTo>
                    <a:pt x="193" y="221"/>
                  </a:lnTo>
                  <a:lnTo>
                    <a:pt x="206" y="206"/>
                  </a:lnTo>
                  <a:lnTo>
                    <a:pt x="215" y="198"/>
                  </a:lnTo>
                  <a:lnTo>
                    <a:pt x="231" y="185"/>
                  </a:lnTo>
                  <a:lnTo>
                    <a:pt x="247" y="173"/>
                  </a:lnTo>
                  <a:lnTo>
                    <a:pt x="264" y="163"/>
                  </a:lnTo>
                  <a:lnTo>
                    <a:pt x="283" y="154"/>
                  </a:lnTo>
                  <a:lnTo>
                    <a:pt x="302" y="147"/>
                  </a:lnTo>
                  <a:lnTo>
                    <a:pt x="321" y="141"/>
                  </a:lnTo>
                  <a:lnTo>
                    <a:pt x="342" y="136"/>
                  </a:lnTo>
                  <a:lnTo>
                    <a:pt x="363" y="134"/>
                  </a:lnTo>
                  <a:lnTo>
                    <a:pt x="384" y="133"/>
                  </a:lnTo>
                  <a:lnTo>
                    <a:pt x="384" y="0"/>
                  </a:lnTo>
                  <a:lnTo>
                    <a:pt x="369" y="0"/>
                  </a:lnTo>
                  <a:lnTo>
                    <a:pt x="347" y="1"/>
                  </a:lnTo>
                  <a:lnTo>
                    <a:pt x="327" y="4"/>
                  </a:lnTo>
                  <a:lnTo>
                    <a:pt x="306" y="7"/>
                  </a:lnTo>
                  <a:lnTo>
                    <a:pt x="286" y="12"/>
                  </a:lnTo>
                  <a:lnTo>
                    <a:pt x="266" y="18"/>
                  </a:lnTo>
                  <a:lnTo>
                    <a:pt x="247" y="25"/>
                  </a:lnTo>
                  <a:lnTo>
                    <a:pt x="228" y="33"/>
                  </a:lnTo>
                  <a:lnTo>
                    <a:pt x="210" y="41"/>
                  </a:lnTo>
                  <a:lnTo>
                    <a:pt x="192" y="51"/>
                  </a:lnTo>
                  <a:lnTo>
                    <a:pt x="175" y="62"/>
                  </a:lnTo>
                  <a:lnTo>
                    <a:pt x="158" y="73"/>
                  </a:lnTo>
                  <a:lnTo>
                    <a:pt x="142" y="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5D3C67-360E-16F3-6490-75F6D942F78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10" y="1596"/>
              <a:ext cx="131" cy="17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2F5F2A-3F7A-2587-0B53-762A87D7842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42" y="1211"/>
              <a:ext cx="356" cy="131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B6E335-BE97-E64F-C29D-6060F7CB335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42" y="1463"/>
              <a:ext cx="178" cy="131"/>
            </a:xfrm>
            <a:prstGeom prst="rect">
              <a:avLst/>
            </a:prstGeom>
            <a:solidFill>
              <a:srgbClr val="F26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E426512D-2D7D-0A62-32C4-95F36BEA9C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41" y="1077"/>
              <a:ext cx="0" cy="1038"/>
            </a:xfrm>
            <a:custGeom>
              <a:avLst/>
              <a:gdLst>
                <a:gd name="T0" fmla="*/ 0 h 1038"/>
                <a:gd name="T1" fmla="*/ 1038 h 103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038">
                  <a:moveTo>
                    <a:pt x="0" y="0"/>
                  </a:moveTo>
                  <a:lnTo>
                    <a:pt x="0" y="1038"/>
                  </a:lnTo>
                </a:path>
              </a:pathLst>
            </a:custGeom>
            <a:noFill/>
            <a:ln w="274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  <p:sp>
          <p:nvSpPr>
            <p:cNvPr id="14" name="Freeform 31">
              <a:extLst>
                <a:ext uri="{FF2B5EF4-FFF2-40B4-BE49-F238E27FC236}">
                  <a16:creationId xmlns:a16="http://schemas.microsoft.com/office/drawing/2014/main" id="{B14B59BB-5538-5E50-7E02-0E1BADAA085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07" y="1596"/>
              <a:ext cx="634" cy="0"/>
            </a:xfrm>
            <a:custGeom>
              <a:avLst/>
              <a:gdLst>
                <a:gd name="T0" fmla="*/ 0 w 634"/>
                <a:gd name="T1" fmla="*/ 634 w 63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634">
                  <a:moveTo>
                    <a:pt x="0" y="0"/>
                  </a:moveTo>
                  <a:lnTo>
                    <a:pt x="634" y="0"/>
                  </a:lnTo>
                </a:path>
              </a:pathLst>
            </a:custGeom>
            <a:noFill/>
            <a:ln w="274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  <p:sp>
          <p:nvSpPr>
            <p:cNvPr id="16" name="Freeform 32">
              <a:extLst>
                <a:ext uri="{FF2B5EF4-FFF2-40B4-BE49-F238E27FC236}">
                  <a16:creationId xmlns:a16="http://schemas.microsoft.com/office/drawing/2014/main" id="{D7ED0E08-31FC-0708-FC8B-BDBDB904C52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6" y="1596"/>
              <a:ext cx="383" cy="384"/>
            </a:xfrm>
            <a:custGeom>
              <a:avLst/>
              <a:gdLst>
                <a:gd name="T0" fmla="*/ 0 w 384"/>
                <a:gd name="T1" fmla="*/ 0 h 384"/>
                <a:gd name="T2" fmla="*/ 0 w 384"/>
                <a:gd name="T3" fmla="*/ 0 h 384"/>
                <a:gd name="T4" fmla="*/ 0 w 384"/>
                <a:gd name="T5" fmla="*/ 21 h 384"/>
                <a:gd name="T6" fmla="*/ 2 w 384"/>
                <a:gd name="T7" fmla="*/ 42 h 384"/>
                <a:gd name="T8" fmla="*/ 5 w 384"/>
                <a:gd name="T9" fmla="*/ 63 h 384"/>
                <a:gd name="T10" fmla="*/ 9 w 384"/>
                <a:gd name="T11" fmla="*/ 83 h 384"/>
                <a:gd name="T12" fmla="*/ 14 w 384"/>
                <a:gd name="T13" fmla="*/ 103 h 384"/>
                <a:gd name="T14" fmla="*/ 20 w 384"/>
                <a:gd name="T15" fmla="*/ 123 h 384"/>
                <a:gd name="T16" fmla="*/ 27 w 384"/>
                <a:gd name="T17" fmla="*/ 142 h 384"/>
                <a:gd name="T18" fmla="*/ 35 w 384"/>
                <a:gd name="T19" fmla="*/ 161 h 384"/>
                <a:gd name="T20" fmla="*/ 44 w 384"/>
                <a:gd name="T21" fmla="*/ 179 h 384"/>
                <a:gd name="T22" fmla="*/ 54 w 384"/>
                <a:gd name="T23" fmla="*/ 197 h 384"/>
                <a:gd name="T24" fmla="*/ 65 w 384"/>
                <a:gd name="T25" fmla="*/ 214 h 384"/>
                <a:gd name="T26" fmla="*/ 77 w 384"/>
                <a:gd name="T27" fmla="*/ 230 h 384"/>
                <a:gd name="T28" fmla="*/ 89 w 384"/>
                <a:gd name="T29" fmla="*/ 246 h 384"/>
                <a:gd name="T30" fmla="*/ 102 w 384"/>
                <a:gd name="T31" fmla="*/ 261 h 384"/>
                <a:gd name="T32" fmla="*/ 112 w 384"/>
                <a:gd name="T33" fmla="*/ 271 h 384"/>
                <a:gd name="T34" fmla="*/ 127 w 384"/>
                <a:gd name="T35" fmla="*/ 285 h 384"/>
                <a:gd name="T36" fmla="*/ 142 w 384"/>
                <a:gd name="T37" fmla="*/ 298 h 384"/>
                <a:gd name="T38" fmla="*/ 158 w 384"/>
                <a:gd name="T39" fmla="*/ 310 h 384"/>
                <a:gd name="T40" fmla="*/ 174 w 384"/>
                <a:gd name="T41" fmla="*/ 322 h 384"/>
                <a:gd name="T42" fmla="*/ 193 w 384"/>
                <a:gd name="T43" fmla="*/ 332 h 384"/>
                <a:gd name="T44" fmla="*/ 210 w 384"/>
                <a:gd name="T45" fmla="*/ 342 h 384"/>
                <a:gd name="T46" fmla="*/ 229 w 384"/>
                <a:gd name="T47" fmla="*/ 351 h 384"/>
                <a:gd name="T48" fmla="*/ 248 w 384"/>
                <a:gd name="T49" fmla="*/ 359 h 384"/>
                <a:gd name="T50" fmla="*/ 267 w 384"/>
                <a:gd name="T51" fmla="*/ 365 h 384"/>
                <a:gd name="T52" fmla="*/ 287 w 384"/>
                <a:gd name="T53" fmla="*/ 371 h 384"/>
                <a:gd name="T54" fmla="*/ 307 w 384"/>
                <a:gd name="T55" fmla="*/ 376 h 384"/>
                <a:gd name="T56" fmla="*/ 327 w 384"/>
                <a:gd name="T57" fmla="*/ 380 h 384"/>
                <a:gd name="T58" fmla="*/ 348 w 384"/>
                <a:gd name="T59" fmla="*/ 382 h 384"/>
                <a:gd name="T60" fmla="*/ 370 w 384"/>
                <a:gd name="T61" fmla="*/ 384 h 384"/>
                <a:gd name="T62" fmla="*/ 384 w 384"/>
                <a:gd name="T63" fmla="*/ 384 h 384"/>
                <a:gd name="T64" fmla="*/ 384 w 384"/>
                <a:gd name="T65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4" h="384"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2" y="42"/>
                  </a:lnTo>
                  <a:lnTo>
                    <a:pt x="5" y="63"/>
                  </a:lnTo>
                  <a:lnTo>
                    <a:pt x="9" y="83"/>
                  </a:lnTo>
                  <a:lnTo>
                    <a:pt x="14" y="103"/>
                  </a:lnTo>
                  <a:lnTo>
                    <a:pt x="20" y="123"/>
                  </a:lnTo>
                  <a:lnTo>
                    <a:pt x="27" y="142"/>
                  </a:lnTo>
                  <a:lnTo>
                    <a:pt x="35" y="161"/>
                  </a:lnTo>
                  <a:lnTo>
                    <a:pt x="44" y="179"/>
                  </a:lnTo>
                  <a:lnTo>
                    <a:pt x="54" y="197"/>
                  </a:lnTo>
                  <a:lnTo>
                    <a:pt x="65" y="214"/>
                  </a:lnTo>
                  <a:lnTo>
                    <a:pt x="77" y="230"/>
                  </a:lnTo>
                  <a:lnTo>
                    <a:pt x="89" y="246"/>
                  </a:lnTo>
                  <a:lnTo>
                    <a:pt x="102" y="261"/>
                  </a:lnTo>
                  <a:lnTo>
                    <a:pt x="112" y="271"/>
                  </a:lnTo>
                  <a:lnTo>
                    <a:pt x="127" y="285"/>
                  </a:lnTo>
                  <a:lnTo>
                    <a:pt x="142" y="298"/>
                  </a:lnTo>
                  <a:lnTo>
                    <a:pt x="158" y="310"/>
                  </a:lnTo>
                  <a:lnTo>
                    <a:pt x="174" y="322"/>
                  </a:lnTo>
                  <a:lnTo>
                    <a:pt x="193" y="332"/>
                  </a:lnTo>
                  <a:lnTo>
                    <a:pt x="210" y="342"/>
                  </a:lnTo>
                  <a:lnTo>
                    <a:pt x="229" y="351"/>
                  </a:lnTo>
                  <a:lnTo>
                    <a:pt x="248" y="359"/>
                  </a:lnTo>
                  <a:lnTo>
                    <a:pt x="267" y="365"/>
                  </a:lnTo>
                  <a:lnTo>
                    <a:pt x="287" y="371"/>
                  </a:lnTo>
                  <a:lnTo>
                    <a:pt x="307" y="376"/>
                  </a:lnTo>
                  <a:lnTo>
                    <a:pt x="327" y="380"/>
                  </a:lnTo>
                  <a:lnTo>
                    <a:pt x="348" y="382"/>
                  </a:lnTo>
                  <a:lnTo>
                    <a:pt x="370" y="384"/>
                  </a:lnTo>
                  <a:lnTo>
                    <a:pt x="384" y="384"/>
                  </a:lnTo>
                </a:path>
              </a:pathLst>
            </a:custGeom>
            <a:noFill/>
            <a:ln w="274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777F557-B253-8A39-E341-33C81BF3D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327" y="703594"/>
            <a:ext cx="2681016" cy="836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742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Zagrebački mostovi preko Save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D7F317E-26F6-B329-293E-7357D71366D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9CB8C0-CB49-8058-D8A8-E8D14E6E60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3288773"/>
            <a:ext cx="5157787" cy="2900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drawing of a fork&#10;&#10;Description automatically generated">
            <a:extLst>
              <a:ext uri="{FF2B5EF4-FFF2-40B4-BE49-F238E27FC236}">
                <a16:creationId xmlns:a16="http://schemas.microsoft.com/office/drawing/2014/main" id="{F21D4006-D097-2273-1EA6-C70A67D071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48"/>
          <a:stretch/>
        </p:blipFill>
        <p:spPr bwMode="auto">
          <a:xfrm>
            <a:off x="836612" y="1676721"/>
            <a:ext cx="5157787" cy="1769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8A8AD0-CA2A-8CB1-238F-126061CFE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4" y="1672280"/>
            <a:ext cx="5189540" cy="1292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concrete structure with a lot of graffiti on it&#10;&#10;Description automatically generated with medium confidence">
            <a:extLst>
              <a:ext uri="{FF2B5EF4-FFF2-40B4-BE49-F238E27FC236}">
                <a16:creationId xmlns:a16="http://schemas.microsoft.com/office/drawing/2014/main" id="{50D3746E-DFED-493F-637C-D6893E5DB4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58"/>
          <a:stretch/>
        </p:blipFill>
        <p:spPr bwMode="auto">
          <a:xfrm>
            <a:off x="6169024" y="2985181"/>
            <a:ext cx="5183188" cy="246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E8FEC931-06D7-EC85-382D-3C7B51F82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9025" y="5500773"/>
            <a:ext cx="5189540" cy="9173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8DB40E-F629-8602-E68F-BB0AC517EE02}"/>
              </a:ext>
            </a:extLst>
          </p:cNvPr>
          <p:cNvSpPr txBox="1"/>
          <p:nvPr/>
        </p:nvSpPr>
        <p:spPr>
          <a:xfrm>
            <a:off x="817562" y="6185481"/>
            <a:ext cx="5154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Most mladosti, 1974, 1980, L=105,0+23,0+294,0+23,0+765,0=1210,0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253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Zagrebački mostovi preko Save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D7F317E-26F6-B329-293E-7357D71366D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C904C7A9-0193-7E53-C3E3-AAA3D9A48CEF}"/>
              </a:ext>
            </a:extLst>
          </p:cNvPr>
          <p:cNvPicPr/>
          <p:nvPr/>
        </p:nvPicPr>
        <p:blipFill rotWithShape="1">
          <a:blip r:embed="rId2"/>
          <a:srcRect r="1051"/>
          <a:stretch/>
        </p:blipFill>
        <p:spPr>
          <a:xfrm>
            <a:off x="836613" y="1690688"/>
            <a:ext cx="5157786" cy="2044733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CDB7784-03FA-8CD7-B871-C450A0F838C4}"/>
              </a:ext>
            </a:extLst>
          </p:cNvPr>
          <p:cNvPicPr/>
          <p:nvPr/>
        </p:nvPicPr>
        <p:blipFill rotWithShape="1">
          <a:blip r:embed="rId3"/>
          <a:srcRect b="54047"/>
          <a:stretch/>
        </p:blipFill>
        <p:spPr bwMode="auto">
          <a:xfrm>
            <a:off x="6169024" y="1681163"/>
            <a:ext cx="5157786" cy="7610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AC23600-3216-4FB7-672D-FB97A688524B}"/>
              </a:ext>
            </a:extLst>
          </p:cNvPr>
          <p:cNvPicPr/>
          <p:nvPr/>
        </p:nvPicPr>
        <p:blipFill rotWithShape="1">
          <a:blip r:embed="rId3"/>
          <a:srcRect t="60808" b="2111"/>
          <a:stretch/>
        </p:blipFill>
        <p:spPr bwMode="auto">
          <a:xfrm>
            <a:off x="6169023" y="2442167"/>
            <a:ext cx="5181209" cy="6929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Content Placeholder 10" descr="Diagram&#10;&#10;Description automatically generated">
            <a:extLst>
              <a:ext uri="{FF2B5EF4-FFF2-40B4-BE49-F238E27FC236}">
                <a16:creationId xmlns:a16="http://schemas.microsoft.com/office/drawing/2014/main" id="{B0F3A2FC-37B7-866A-B91A-5EBADB8AFBFD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36613" y="3573071"/>
            <a:ext cx="5157786" cy="2775534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2" name="Picture 11" descr="A picture containing indoor, blue, dirty&#10;&#10;Description automatically generated">
            <a:extLst>
              <a:ext uri="{FF2B5EF4-FFF2-40B4-BE49-F238E27FC236}">
                <a16:creationId xmlns:a16="http://schemas.microsoft.com/office/drawing/2014/main" id="{F7B5F567-E33F-F939-DB16-B17A3B6726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23" y="3135086"/>
            <a:ext cx="5181209" cy="23331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52BAA1-5250-368D-9C82-49A26B615304}"/>
              </a:ext>
            </a:extLst>
          </p:cNvPr>
          <p:cNvSpPr txBox="1"/>
          <p:nvPr/>
        </p:nvSpPr>
        <p:spPr>
          <a:xfrm>
            <a:off x="6096000" y="6189663"/>
            <a:ext cx="527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dirty="0"/>
              <a:t>Domovinski most, 2007, L=840,0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354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Zagrebački mostovi preko Save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D7F317E-26F6-B329-293E-7357D71366D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3" descr="A long shot of a road&#10;&#10;Description automatically generated">
            <a:extLst>
              <a:ext uri="{FF2B5EF4-FFF2-40B4-BE49-F238E27FC236}">
                <a16:creationId xmlns:a16="http://schemas.microsoft.com/office/drawing/2014/main" id="{05ED3E4B-02CD-24E7-CB23-C24B344E1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t="33885" b="47668"/>
          <a:stretch/>
        </p:blipFill>
        <p:spPr bwMode="auto">
          <a:xfrm>
            <a:off x="836611" y="1690688"/>
            <a:ext cx="10515601" cy="118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E7FE6E-6056-3AB0-BF69-9D352C017C0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 rot="5400000">
            <a:off x="5190035" y="-1470121"/>
            <a:ext cx="1802397" cy="10515599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6678F3-E368-9A26-64ED-18366FC7B4C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33434" y="4682134"/>
            <a:ext cx="5183189" cy="1017398"/>
          </a:xfrm>
          <a:prstGeom prst="rect">
            <a:avLst/>
          </a:prstGeom>
          <a:solidFill>
            <a:schemeClr val="bg1"/>
          </a:solidFill>
          <a:ln>
            <a:noFill/>
            <a:prstDash/>
          </a:ln>
        </p:spPr>
      </p:pic>
      <p:pic>
        <p:nvPicPr>
          <p:cNvPr id="10" name="Picture 9" descr="Diagram, engineering drawing&#10;&#10;Description automatically generated">
            <a:extLst>
              <a:ext uri="{FF2B5EF4-FFF2-40B4-BE49-F238E27FC236}">
                <a16:creationId xmlns:a16="http://schemas.microsoft.com/office/drawing/2014/main" id="{68BAD1C6-C6E7-66E6-E418-67ECAF09204B}"/>
              </a:ext>
            </a:extLst>
          </p:cNvPr>
          <p:cNvPicPr/>
          <p:nvPr/>
        </p:nvPicPr>
        <p:blipFill rotWithShape="1">
          <a:blip r:embed="rId5"/>
          <a:srcRect t="50347"/>
          <a:stretch/>
        </p:blipFill>
        <p:spPr bwMode="auto">
          <a:xfrm>
            <a:off x="6172200" y="4577880"/>
            <a:ext cx="5183188" cy="14114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CE16B0-9690-7D28-C319-C832D8C1E01E}"/>
              </a:ext>
            </a:extLst>
          </p:cNvPr>
          <p:cNvSpPr txBox="1"/>
          <p:nvPr/>
        </p:nvSpPr>
        <p:spPr>
          <a:xfrm>
            <a:off x="817562" y="6185481"/>
            <a:ext cx="5154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Vijadukt preko kanala Sava Odra, 1972, L=435,42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411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632C2-F5B4-A88C-BAEA-5BE58651E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B6AC86-8A23-AB87-6F07-69D905BED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Tablični prikaz mostova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C4CD89-8B41-E077-758F-79BD21B3B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4"/>
            <a:ext cx="3066205" cy="46672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8AA501-0486-4F6F-BC67-860F79CC0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610" y="1825625"/>
            <a:ext cx="3276642" cy="46672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867D8D-0F74-5C3C-BB1D-5A749C680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457" y="1825624"/>
            <a:ext cx="3382745" cy="45820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7483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632C2-F5B4-A88C-BAEA-5BE58651E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B6AC86-8A23-AB87-6F07-69D905BED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Tablični prikaz mostova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C4CD89-8B41-E077-758F-79BD21B3B1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060"/>
          <a:stretch/>
        </p:blipFill>
        <p:spPr>
          <a:xfrm>
            <a:off x="505028" y="1825622"/>
            <a:ext cx="6350540" cy="31841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7C8ACA-E9DF-CB65-C519-2FF0F560D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39" b="27009"/>
          <a:stretch/>
        </p:blipFill>
        <p:spPr>
          <a:xfrm>
            <a:off x="5336432" y="1825622"/>
            <a:ext cx="6350540" cy="38716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8226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Zaključak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Analizirano 85 građevina</a:t>
            </a:r>
          </a:p>
          <a:p>
            <a:r>
              <a:rPr lang="hr-HR" dirty="0"/>
              <a:t>Razdoblje izgradnje 1938-2007, većina je izgrađena u razdoblju od 1965-1987 godine</a:t>
            </a:r>
          </a:p>
          <a:p>
            <a:r>
              <a:rPr lang="hr-HR" dirty="0"/>
              <a:t>Na pojedinim građevinama provedene su sanacije na </a:t>
            </a:r>
            <a:r>
              <a:rPr lang="hr-HR" dirty="0" err="1"/>
              <a:t>rasponskom</a:t>
            </a:r>
            <a:r>
              <a:rPr lang="hr-HR" dirty="0"/>
              <a:t> sklopu, opremi i donjem ustroju, zamjena prijelaznih naprava i ležajeva - povratak u prethodno stanje - bez ojačanja odnosno prilagodbe mostova</a:t>
            </a:r>
          </a:p>
          <a:p>
            <a:r>
              <a:rPr lang="hr-HR" dirty="0"/>
              <a:t>Na Savskom kolnom mostu provedena rekonstrukcija u smislu prilagođavanja suvremenim seizmičkim propisima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04116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Zaključak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Za svaku građevinu (most) kontinuirano voditi bazu podataka:</a:t>
            </a:r>
          </a:p>
          <a:p>
            <a:pPr lvl="1"/>
            <a:r>
              <a:rPr lang="hr-HR" dirty="0"/>
              <a:t>Projekti</a:t>
            </a:r>
          </a:p>
          <a:p>
            <a:pPr lvl="1"/>
            <a:r>
              <a:rPr lang="hr-HR" dirty="0"/>
              <a:t>Dokumentacija o pregledavanju i/ili ispitivanju</a:t>
            </a:r>
          </a:p>
          <a:p>
            <a:pPr lvl="1"/>
            <a:r>
              <a:rPr lang="hr-HR" dirty="0"/>
              <a:t>Dokumentacija o provedenim sanacijama</a:t>
            </a:r>
          </a:p>
          <a:p>
            <a:r>
              <a:rPr lang="hr-HR" dirty="0"/>
              <a:t>Ocjena ponašanja mostova pri djelovanju potresa</a:t>
            </a:r>
          </a:p>
          <a:p>
            <a:r>
              <a:rPr lang="hr-HR" dirty="0"/>
              <a:t>U postupku je odabir odgovarajućih krivulja vjerojatnosti oštećenja – procjena rizika</a:t>
            </a: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34409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5765" y="1950534"/>
            <a:ext cx="9660467" cy="1197505"/>
          </a:xfrm>
        </p:spPr>
        <p:txBody>
          <a:bodyPr>
            <a:noAutofit/>
          </a:bodyPr>
          <a:lstStyle/>
          <a:p>
            <a:r>
              <a:rPr lang="pl-PL" sz="3600" dirty="0"/>
              <a:t>PROCJENA POTRESNOG RIZIKA </a:t>
            </a:r>
            <a:br>
              <a:rPr lang="pl-PL" sz="3600" dirty="0"/>
            </a:br>
            <a:r>
              <a:rPr lang="pl-PL" sz="3600" dirty="0"/>
              <a:t>ZA GRAD ZAGREB</a:t>
            </a:r>
            <a:endParaRPr lang="hr-HR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432" y="3148039"/>
            <a:ext cx="7205135" cy="165576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hr-HR" dirty="0"/>
              <a:t>Elaborat građevinarstvo - inženjerske građevine - podaci o konstrukcijskim sustavima mostova i hidrotehničkih građevina </a:t>
            </a:r>
          </a:p>
          <a:p>
            <a:pPr algn="ctr"/>
            <a:r>
              <a:rPr lang="hr-HR" b="1" dirty="0"/>
              <a:t>Mapa 1: Mostovi</a:t>
            </a:r>
          </a:p>
          <a:p>
            <a:pPr algn="ctr"/>
            <a:r>
              <a:rPr lang="hr-HR" b="1" dirty="0"/>
              <a:t>Gordana Hrelja Kovačević, Marta Šavor Novak</a:t>
            </a:r>
          </a:p>
          <a:p>
            <a:pPr algn="ctr"/>
            <a:r>
              <a:rPr lang="hr-HR" sz="3900" b="1" dirty="0"/>
              <a:t>HVALA NA PAŽNJI!</a:t>
            </a:r>
          </a:p>
          <a:p>
            <a:pPr algn="ctr"/>
            <a:endParaRPr lang="hr-HR" dirty="0"/>
          </a:p>
        </p:txBody>
      </p:sp>
      <p:pic>
        <p:nvPicPr>
          <p:cNvPr id="4" name="Picture 3" descr="unizg">
            <a:extLst>
              <a:ext uri="{FF2B5EF4-FFF2-40B4-BE49-F238E27FC236}">
                <a16:creationId xmlns:a16="http://schemas.microsoft.com/office/drawing/2014/main" id="{8C9FB5CB-4B63-3130-B62D-6C0696B7F7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12" y="718029"/>
            <a:ext cx="827405" cy="8274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8A8835-E062-5AF6-35E4-FAB9CF45895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06160" y="703594"/>
            <a:ext cx="799071" cy="836879"/>
            <a:chOff x="707" y="1077"/>
            <a:chExt cx="991" cy="1038"/>
          </a:xfrm>
        </p:grpSpPr>
        <p:sp>
          <p:nvSpPr>
            <p:cNvPr id="6" name="Freeform 26">
              <a:extLst>
                <a:ext uri="{FF2B5EF4-FFF2-40B4-BE49-F238E27FC236}">
                  <a16:creationId xmlns:a16="http://schemas.microsoft.com/office/drawing/2014/main" id="{9443A025-2670-264D-E718-DE4611E9BA2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6" y="1211"/>
              <a:ext cx="384" cy="385"/>
            </a:xfrm>
            <a:custGeom>
              <a:avLst/>
              <a:gdLst>
                <a:gd name="T0" fmla="*/ 142 w 384"/>
                <a:gd name="T1" fmla="*/ 85 h 385"/>
                <a:gd name="T2" fmla="*/ 127 w 384"/>
                <a:gd name="T3" fmla="*/ 98 h 385"/>
                <a:gd name="T4" fmla="*/ 112 w 384"/>
                <a:gd name="T5" fmla="*/ 112 h 385"/>
                <a:gd name="T6" fmla="*/ 102 w 384"/>
                <a:gd name="T7" fmla="*/ 122 h 385"/>
                <a:gd name="T8" fmla="*/ 89 w 384"/>
                <a:gd name="T9" fmla="*/ 138 h 385"/>
                <a:gd name="T10" fmla="*/ 77 w 384"/>
                <a:gd name="T11" fmla="*/ 153 h 385"/>
                <a:gd name="T12" fmla="*/ 65 w 384"/>
                <a:gd name="T13" fmla="*/ 170 h 385"/>
                <a:gd name="T14" fmla="*/ 54 w 384"/>
                <a:gd name="T15" fmla="*/ 187 h 385"/>
                <a:gd name="T16" fmla="*/ 44 w 384"/>
                <a:gd name="T17" fmla="*/ 204 h 385"/>
                <a:gd name="T18" fmla="*/ 35 w 384"/>
                <a:gd name="T19" fmla="*/ 222 h 385"/>
                <a:gd name="T20" fmla="*/ 27 w 384"/>
                <a:gd name="T21" fmla="*/ 241 h 385"/>
                <a:gd name="T22" fmla="*/ 20 w 384"/>
                <a:gd name="T23" fmla="*/ 260 h 385"/>
                <a:gd name="T24" fmla="*/ 14 w 384"/>
                <a:gd name="T25" fmla="*/ 280 h 385"/>
                <a:gd name="T26" fmla="*/ 9 w 384"/>
                <a:gd name="T27" fmla="*/ 300 h 385"/>
                <a:gd name="T28" fmla="*/ 5 w 384"/>
                <a:gd name="T29" fmla="*/ 320 h 385"/>
                <a:gd name="T30" fmla="*/ 2 w 384"/>
                <a:gd name="T31" fmla="*/ 341 h 385"/>
                <a:gd name="T32" fmla="*/ 0 w 384"/>
                <a:gd name="T33" fmla="*/ 362 h 385"/>
                <a:gd name="T34" fmla="*/ 0 w 384"/>
                <a:gd name="T35" fmla="*/ 384 h 385"/>
                <a:gd name="T36" fmla="*/ 133 w 384"/>
                <a:gd name="T37" fmla="*/ 384 h 385"/>
                <a:gd name="T38" fmla="*/ 133 w 384"/>
                <a:gd name="T39" fmla="*/ 371 h 385"/>
                <a:gd name="T40" fmla="*/ 135 w 384"/>
                <a:gd name="T41" fmla="*/ 350 h 385"/>
                <a:gd name="T42" fmla="*/ 139 w 384"/>
                <a:gd name="T43" fmla="*/ 329 h 385"/>
                <a:gd name="T44" fmla="*/ 144 w 384"/>
                <a:gd name="T45" fmla="*/ 309 h 385"/>
                <a:gd name="T46" fmla="*/ 151 w 384"/>
                <a:gd name="T47" fmla="*/ 290 h 385"/>
                <a:gd name="T48" fmla="*/ 159 w 384"/>
                <a:gd name="T49" fmla="*/ 272 h 385"/>
                <a:gd name="T50" fmla="*/ 169 w 384"/>
                <a:gd name="T51" fmla="*/ 254 h 385"/>
                <a:gd name="T52" fmla="*/ 180 w 384"/>
                <a:gd name="T53" fmla="*/ 237 h 385"/>
                <a:gd name="T54" fmla="*/ 193 w 384"/>
                <a:gd name="T55" fmla="*/ 221 h 385"/>
                <a:gd name="T56" fmla="*/ 206 w 384"/>
                <a:gd name="T57" fmla="*/ 206 h 385"/>
                <a:gd name="T58" fmla="*/ 215 w 384"/>
                <a:gd name="T59" fmla="*/ 198 h 385"/>
                <a:gd name="T60" fmla="*/ 231 w 384"/>
                <a:gd name="T61" fmla="*/ 185 h 385"/>
                <a:gd name="T62" fmla="*/ 247 w 384"/>
                <a:gd name="T63" fmla="*/ 173 h 385"/>
                <a:gd name="T64" fmla="*/ 264 w 384"/>
                <a:gd name="T65" fmla="*/ 163 h 385"/>
                <a:gd name="T66" fmla="*/ 283 w 384"/>
                <a:gd name="T67" fmla="*/ 154 h 385"/>
                <a:gd name="T68" fmla="*/ 302 w 384"/>
                <a:gd name="T69" fmla="*/ 147 h 385"/>
                <a:gd name="T70" fmla="*/ 321 w 384"/>
                <a:gd name="T71" fmla="*/ 141 h 385"/>
                <a:gd name="T72" fmla="*/ 342 w 384"/>
                <a:gd name="T73" fmla="*/ 136 h 385"/>
                <a:gd name="T74" fmla="*/ 363 w 384"/>
                <a:gd name="T75" fmla="*/ 134 h 385"/>
                <a:gd name="T76" fmla="*/ 384 w 384"/>
                <a:gd name="T77" fmla="*/ 133 h 385"/>
                <a:gd name="T78" fmla="*/ 384 w 384"/>
                <a:gd name="T79" fmla="*/ 0 h 385"/>
                <a:gd name="T80" fmla="*/ 369 w 384"/>
                <a:gd name="T81" fmla="*/ 0 h 385"/>
                <a:gd name="T82" fmla="*/ 347 w 384"/>
                <a:gd name="T83" fmla="*/ 1 h 385"/>
                <a:gd name="T84" fmla="*/ 327 w 384"/>
                <a:gd name="T85" fmla="*/ 4 h 385"/>
                <a:gd name="T86" fmla="*/ 306 w 384"/>
                <a:gd name="T87" fmla="*/ 7 h 385"/>
                <a:gd name="T88" fmla="*/ 286 w 384"/>
                <a:gd name="T89" fmla="*/ 12 h 385"/>
                <a:gd name="T90" fmla="*/ 266 w 384"/>
                <a:gd name="T91" fmla="*/ 18 h 385"/>
                <a:gd name="T92" fmla="*/ 247 w 384"/>
                <a:gd name="T93" fmla="*/ 25 h 385"/>
                <a:gd name="T94" fmla="*/ 228 w 384"/>
                <a:gd name="T95" fmla="*/ 33 h 385"/>
                <a:gd name="T96" fmla="*/ 210 w 384"/>
                <a:gd name="T97" fmla="*/ 41 h 385"/>
                <a:gd name="T98" fmla="*/ 192 w 384"/>
                <a:gd name="T99" fmla="*/ 51 h 385"/>
                <a:gd name="T100" fmla="*/ 175 w 384"/>
                <a:gd name="T101" fmla="*/ 62 h 385"/>
                <a:gd name="T102" fmla="*/ 158 w 384"/>
                <a:gd name="T103" fmla="*/ 73 h 385"/>
                <a:gd name="T104" fmla="*/ 142 w 384"/>
                <a:gd name="T105" fmla="*/ 8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4" h="385">
                  <a:moveTo>
                    <a:pt x="142" y="85"/>
                  </a:moveTo>
                  <a:lnTo>
                    <a:pt x="127" y="98"/>
                  </a:lnTo>
                  <a:lnTo>
                    <a:pt x="112" y="112"/>
                  </a:lnTo>
                  <a:lnTo>
                    <a:pt x="102" y="122"/>
                  </a:lnTo>
                  <a:lnTo>
                    <a:pt x="89" y="138"/>
                  </a:lnTo>
                  <a:lnTo>
                    <a:pt x="77" y="153"/>
                  </a:lnTo>
                  <a:lnTo>
                    <a:pt x="65" y="170"/>
                  </a:lnTo>
                  <a:lnTo>
                    <a:pt x="54" y="187"/>
                  </a:lnTo>
                  <a:lnTo>
                    <a:pt x="44" y="204"/>
                  </a:lnTo>
                  <a:lnTo>
                    <a:pt x="35" y="222"/>
                  </a:lnTo>
                  <a:lnTo>
                    <a:pt x="27" y="241"/>
                  </a:lnTo>
                  <a:lnTo>
                    <a:pt x="20" y="260"/>
                  </a:lnTo>
                  <a:lnTo>
                    <a:pt x="14" y="280"/>
                  </a:lnTo>
                  <a:lnTo>
                    <a:pt x="9" y="300"/>
                  </a:lnTo>
                  <a:lnTo>
                    <a:pt x="5" y="320"/>
                  </a:lnTo>
                  <a:lnTo>
                    <a:pt x="2" y="341"/>
                  </a:lnTo>
                  <a:lnTo>
                    <a:pt x="0" y="362"/>
                  </a:lnTo>
                  <a:lnTo>
                    <a:pt x="0" y="384"/>
                  </a:lnTo>
                  <a:lnTo>
                    <a:pt x="133" y="384"/>
                  </a:lnTo>
                  <a:lnTo>
                    <a:pt x="133" y="371"/>
                  </a:lnTo>
                  <a:lnTo>
                    <a:pt x="135" y="350"/>
                  </a:lnTo>
                  <a:lnTo>
                    <a:pt x="139" y="329"/>
                  </a:lnTo>
                  <a:lnTo>
                    <a:pt x="144" y="309"/>
                  </a:lnTo>
                  <a:lnTo>
                    <a:pt x="151" y="290"/>
                  </a:lnTo>
                  <a:lnTo>
                    <a:pt x="159" y="272"/>
                  </a:lnTo>
                  <a:lnTo>
                    <a:pt x="169" y="254"/>
                  </a:lnTo>
                  <a:lnTo>
                    <a:pt x="180" y="237"/>
                  </a:lnTo>
                  <a:lnTo>
                    <a:pt x="193" y="221"/>
                  </a:lnTo>
                  <a:lnTo>
                    <a:pt x="206" y="206"/>
                  </a:lnTo>
                  <a:lnTo>
                    <a:pt x="215" y="198"/>
                  </a:lnTo>
                  <a:lnTo>
                    <a:pt x="231" y="185"/>
                  </a:lnTo>
                  <a:lnTo>
                    <a:pt x="247" y="173"/>
                  </a:lnTo>
                  <a:lnTo>
                    <a:pt x="264" y="163"/>
                  </a:lnTo>
                  <a:lnTo>
                    <a:pt x="283" y="154"/>
                  </a:lnTo>
                  <a:lnTo>
                    <a:pt x="302" y="147"/>
                  </a:lnTo>
                  <a:lnTo>
                    <a:pt x="321" y="141"/>
                  </a:lnTo>
                  <a:lnTo>
                    <a:pt x="342" y="136"/>
                  </a:lnTo>
                  <a:lnTo>
                    <a:pt x="363" y="134"/>
                  </a:lnTo>
                  <a:lnTo>
                    <a:pt x="384" y="133"/>
                  </a:lnTo>
                  <a:lnTo>
                    <a:pt x="384" y="0"/>
                  </a:lnTo>
                  <a:lnTo>
                    <a:pt x="369" y="0"/>
                  </a:lnTo>
                  <a:lnTo>
                    <a:pt x="347" y="1"/>
                  </a:lnTo>
                  <a:lnTo>
                    <a:pt x="327" y="4"/>
                  </a:lnTo>
                  <a:lnTo>
                    <a:pt x="306" y="7"/>
                  </a:lnTo>
                  <a:lnTo>
                    <a:pt x="286" y="12"/>
                  </a:lnTo>
                  <a:lnTo>
                    <a:pt x="266" y="18"/>
                  </a:lnTo>
                  <a:lnTo>
                    <a:pt x="247" y="25"/>
                  </a:lnTo>
                  <a:lnTo>
                    <a:pt x="228" y="33"/>
                  </a:lnTo>
                  <a:lnTo>
                    <a:pt x="210" y="41"/>
                  </a:lnTo>
                  <a:lnTo>
                    <a:pt x="192" y="51"/>
                  </a:lnTo>
                  <a:lnTo>
                    <a:pt x="175" y="62"/>
                  </a:lnTo>
                  <a:lnTo>
                    <a:pt x="158" y="73"/>
                  </a:lnTo>
                  <a:lnTo>
                    <a:pt x="142" y="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5D3C67-360E-16F3-6490-75F6D942F78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10" y="1596"/>
              <a:ext cx="131" cy="17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2F5F2A-3F7A-2587-0B53-762A87D7842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42" y="1211"/>
              <a:ext cx="356" cy="131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B6E335-BE97-E64F-C29D-6060F7CB335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42" y="1463"/>
              <a:ext cx="178" cy="131"/>
            </a:xfrm>
            <a:prstGeom prst="rect">
              <a:avLst/>
            </a:prstGeom>
            <a:solidFill>
              <a:srgbClr val="F26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E426512D-2D7D-0A62-32C4-95F36BEA9C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41" y="1077"/>
              <a:ext cx="0" cy="1038"/>
            </a:xfrm>
            <a:custGeom>
              <a:avLst/>
              <a:gdLst>
                <a:gd name="T0" fmla="*/ 0 h 1038"/>
                <a:gd name="T1" fmla="*/ 1038 h 103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038">
                  <a:moveTo>
                    <a:pt x="0" y="0"/>
                  </a:moveTo>
                  <a:lnTo>
                    <a:pt x="0" y="1038"/>
                  </a:lnTo>
                </a:path>
              </a:pathLst>
            </a:custGeom>
            <a:noFill/>
            <a:ln w="274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  <p:sp>
          <p:nvSpPr>
            <p:cNvPr id="14" name="Freeform 31">
              <a:extLst>
                <a:ext uri="{FF2B5EF4-FFF2-40B4-BE49-F238E27FC236}">
                  <a16:creationId xmlns:a16="http://schemas.microsoft.com/office/drawing/2014/main" id="{B14B59BB-5538-5E50-7E02-0E1BADAA085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07" y="1596"/>
              <a:ext cx="634" cy="0"/>
            </a:xfrm>
            <a:custGeom>
              <a:avLst/>
              <a:gdLst>
                <a:gd name="T0" fmla="*/ 0 w 634"/>
                <a:gd name="T1" fmla="*/ 634 w 63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634">
                  <a:moveTo>
                    <a:pt x="0" y="0"/>
                  </a:moveTo>
                  <a:lnTo>
                    <a:pt x="634" y="0"/>
                  </a:lnTo>
                </a:path>
              </a:pathLst>
            </a:custGeom>
            <a:noFill/>
            <a:ln w="274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  <p:sp>
          <p:nvSpPr>
            <p:cNvPr id="16" name="Freeform 32">
              <a:extLst>
                <a:ext uri="{FF2B5EF4-FFF2-40B4-BE49-F238E27FC236}">
                  <a16:creationId xmlns:a16="http://schemas.microsoft.com/office/drawing/2014/main" id="{D7ED0E08-31FC-0708-FC8B-BDBDB904C52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6" y="1596"/>
              <a:ext cx="383" cy="384"/>
            </a:xfrm>
            <a:custGeom>
              <a:avLst/>
              <a:gdLst>
                <a:gd name="T0" fmla="*/ 0 w 384"/>
                <a:gd name="T1" fmla="*/ 0 h 384"/>
                <a:gd name="T2" fmla="*/ 0 w 384"/>
                <a:gd name="T3" fmla="*/ 0 h 384"/>
                <a:gd name="T4" fmla="*/ 0 w 384"/>
                <a:gd name="T5" fmla="*/ 21 h 384"/>
                <a:gd name="T6" fmla="*/ 2 w 384"/>
                <a:gd name="T7" fmla="*/ 42 h 384"/>
                <a:gd name="T8" fmla="*/ 5 w 384"/>
                <a:gd name="T9" fmla="*/ 63 h 384"/>
                <a:gd name="T10" fmla="*/ 9 w 384"/>
                <a:gd name="T11" fmla="*/ 83 h 384"/>
                <a:gd name="T12" fmla="*/ 14 w 384"/>
                <a:gd name="T13" fmla="*/ 103 h 384"/>
                <a:gd name="T14" fmla="*/ 20 w 384"/>
                <a:gd name="T15" fmla="*/ 123 h 384"/>
                <a:gd name="T16" fmla="*/ 27 w 384"/>
                <a:gd name="T17" fmla="*/ 142 h 384"/>
                <a:gd name="T18" fmla="*/ 35 w 384"/>
                <a:gd name="T19" fmla="*/ 161 h 384"/>
                <a:gd name="T20" fmla="*/ 44 w 384"/>
                <a:gd name="T21" fmla="*/ 179 h 384"/>
                <a:gd name="T22" fmla="*/ 54 w 384"/>
                <a:gd name="T23" fmla="*/ 197 h 384"/>
                <a:gd name="T24" fmla="*/ 65 w 384"/>
                <a:gd name="T25" fmla="*/ 214 h 384"/>
                <a:gd name="T26" fmla="*/ 77 w 384"/>
                <a:gd name="T27" fmla="*/ 230 h 384"/>
                <a:gd name="T28" fmla="*/ 89 w 384"/>
                <a:gd name="T29" fmla="*/ 246 h 384"/>
                <a:gd name="T30" fmla="*/ 102 w 384"/>
                <a:gd name="T31" fmla="*/ 261 h 384"/>
                <a:gd name="T32" fmla="*/ 112 w 384"/>
                <a:gd name="T33" fmla="*/ 271 h 384"/>
                <a:gd name="T34" fmla="*/ 127 w 384"/>
                <a:gd name="T35" fmla="*/ 285 h 384"/>
                <a:gd name="T36" fmla="*/ 142 w 384"/>
                <a:gd name="T37" fmla="*/ 298 h 384"/>
                <a:gd name="T38" fmla="*/ 158 w 384"/>
                <a:gd name="T39" fmla="*/ 310 h 384"/>
                <a:gd name="T40" fmla="*/ 174 w 384"/>
                <a:gd name="T41" fmla="*/ 322 h 384"/>
                <a:gd name="T42" fmla="*/ 193 w 384"/>
                <a:gd name="T43" fmla="*/ 332 h 384"/>
                <a:gd name="T44" fmla="*/ 210 w 384"/>
                <a:gd name="T45" fmla="*/ 342 h 384"/>
                <a:gd name="T46" fmla="*/ 229 w 384"/>
                <a:gd name="T47" fmla="*/ 351 h 384"/>
                <a:gd name="T48" fmla="*/ 248 w 384"/>
                <a:gd name="T49" fmla="*/ 359 h 384"/>
                <a:gd name="T50" fmla="*/ 267 w 384"/>
                <a:gd name="T51" fmla="*/ 365 h 384"/>
                <a:gd name="T52" fmla="*/ 287 w 384"/>
                <a:gd name="T53" fmla="*/ 371 h 384"/>
                <a:gd name="T54" fmla="*/ 307 w 384"/>
                <a:gd name="T55" fmla="*/ 376 h 384"/>
                <a:gd name="T56" fmla="*/ 327 w 384"/>
                <a:gd name="T57" fmla="*/ 380 h 384"/>
                <a:gd name="T58" fmla="*/ 348 w 384"/>
                <a:gd name="T59" fmla="*/ 382 h 384"/>
                <a:gd name="T60" fmla="*/ 370 w 384"/>
                <a:gd name="T61" fmla="*/ 384 h 384"/>
                <a:gd name="T62" fmla="*/ 384 w 384"/>
                <a:gd name="T63" fmla="*/ 384 h 384"/>
                <a:gd name="T64" fmla="*/ 384 w 384"/>
                <a:gd name="T65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4" h="384"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2" y="42"/>
                  </a:lnTo>
                  <a:lnTo>
                    <a:pt x="5" y="63"/>
                  </a:lnTo>
                  <a:lnTo>
                    <a:pt x="9" y="83"/>
                  </a:lnTo>
                  <a:lnTo>
                    <a:pt x="14" y="103"/>
                  </a:lnTo>
                  <a:lnTo>
                    <a:pt x="20" y="123"/>
                  </a:lnTo>
                  <a:lnTo>
                    <a:pt x="27" y="142"/>
                  </a:lnTo>
                  <a:lnTo>
                    <a:pt x="35" y="161"/>
                  </a:lnTo>
                  <a:lnTo>
                    <a:pt x="44" y="179"/>
                  </a:lnTo>
                  <a:lnTo>
                    <a:pt x="54" y="197"/>
                  </a:lnTo>
                  <a:lnTo>
                    <a:pt x="65" y="214"/>
                  </a:lnTo>
                  <a:lnTo>
                    <a:pt x="77" y="230"/>
                  </a:lnTo>
                  <a:lnTo>
                    <a:pt x="89" y="246"/>
                  </a:lnTo>
                  <a:lnTo>
                    <a:pt x="102" y="261"/>
                  </a:lnTo>
                  <a:lnTo>
                    <a:pt x="112" y="271"/>
                  </a:lnTo>
                  <a:lnTo>
                    <a:pt x="127" y="285"/>
                  </a:lnTo>
                  <a:lnTo>
                    <a:pt x="142" y="298"/>
                  </a:lnTo>
                  <a:lnTo>
                    <a:pt x="158" y="310"/>
                  </a:lnTo>
                  <a:lnTo>
                    <a:pt x="174" y="322"/>
                  </a:lnTo>
                  <a:lnTo>
                    <a:pt x="193" y="332"/>
                  </a:lnTo>
                  <a:lnTo>
                    <a:pt x="210" y="342"/>
                  </a:lnTo>
                  <a:lnTo>
                    <a:pt x="229" y="351"/>
                  </a:lnTo>
                  <a:lnTo>
                    <a:pt x="248" y="359"/>
                  </a:lnTo>
                  <a:lnTo>
                    <a:pt x="267" y="365"/>
                  </a:lnTo>
                  <a:lnTo>
                    <a:pt x="287" y="371"/>
                  </a:lnTo>
                  <a:lnTo>
                    <a:pt x="307" y="376"/>
                  </a:lnTo>
                  <a:lnTo>
                    <a:pt x="327" y="380"/>
                  </a:lnTo>
                  <a:lnTo>
                    <a:pt x="348" y="382"/>
                  </a:lnTo>
                  <a:lnTo>
                    <a:pt x="370" y="384"/>
                  </a:lnTo>
                  <a:lnTo>
                    <a:pt x="384" y="384"/>
                  </a:lnTo>
                </a:path>
              </a:pathLst>
            </a:custGeom>
            <a:noFill/>
            <a:ln w="274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777F557-B253-8A39-E341-33C81BF3D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327" y="703594"/>
            <a:ext cx="2681016" cy="836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1032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Sadržaj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Uvod</a:t>
            </a:r>
          </a:p>
          <a:p>
            <a:r>
              <a:rPr lang="hr-HR" dirty="0"/>
              <a:t>O zagrebačkim mostovima</a:t>
            </a:r>
          </a:p>
          <a:p>
            <a:r>
              <a:rPr lang="hr-HR" dirty="0"/>
              <a:t>Mostovi preko Save</a:t>
            </a:r>
          </a:p>
          <a:p>
            <a:r>
              <a:rPr lang="hr-HR" dirty="0"/>
              <a:t>Tablični prikaz pojedinog mosta</a:t>
            </a:r>
          </a:p>
          <a:p>
            <a:r>
              <a:rPr lang="hr-HR" dirty="0"/>
              <a:t>Zaključak </a:t>
            </a:r>
          </a:p>
        </p:txBody>
      </p:sp>
    </p:spTree>
    <p:extLst>
      <p:ext uri="{BB962C8B-B14F-4D97-AF65-F5344CB8AC3E}">
        <p14:creationId xmlns:p14="http://schemas.microsoft.com/office/powerpoint/2010/main" val="4030129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Uvod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Prometna infrastruktura Grada Zagreba sadrži preko 2200 km cestovnih prometnica, uz brojne vijadukte, nadvožnjake, podvožnjake i propuste (preko 400)</a:t>
            </a:r>
          </a:p>
          <a:p>
            <a:r>
              <a:rPr lang="hr-HR" dirty="0"/>
              <a:t>Predmet elaborata su mostovi preko rijeke Save zbog njihovog strateškog značaja te mostovi koji se nalaze na evakuacijskim putovima, ukupno 85 građevina </a:t>
            </a:r>
          </a:p>
          <a:p>
            <a:r>
              <a:rPr lang="hr-HR" dirty="0"/>
              <a:t>Građevine različitih statičkih sustava, materijala i karakteristika</a:t>
            </a:r>
          </a:p>
          <a:p>
            <a:r>
              <a:rPr lang="hr-HR" dirty="0"/>
              <a:t>Razdoblje izgradnje od 1938. do 2007. godine</a:t>
            </a:r>
          </a:p>
        </p:txBody>
      </p:sp>
    </p:spTree>
    <p:extLst>
      <p:ext uri="{BB962C8B-B14F-4D97-AF65-F5344CB8AC3E}">
        <p14:creationId xmlns:p14="http://schemas.microsoft.com/office/powerpoint/2010/main" val="2844862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Uvod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8DE617-241C-FA99-E8A5-972281DCD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2" y="1690688"/>
            <a:ext cx="10599175" cy="573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34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Zagrebački mostovi preko Save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FAD7EC0-721C-AC85-1EEB-47C5E927F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9" y="1825624"/>
            <a:ext cx="2000969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A5067DA-480F-EFF3-505F-DB13C83310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859265"/>
              </p:ext>
            </p:extLst>
          </p:nvPr>
        </p:nvGraphicFramePr>
        <p:xfrm>
          <a:off x="838198" y="1825624"/>
          <a:ext cx="10515600" cy="4889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10523105" imgH="4884529" progId="Visio.Drawing.11">
                  <p:embed/>
                </p:oleObj>
              </mc:Choice>
              <mc:Fallback>
                <p:oleObj name="Visio" r:id="rId2" imgW="10523105" imgH="4884529" progId="Visio.Drawing.11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A5067DA-480F-EFF3-505F-DB13C83310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198" y="1825624"/>
                        <a:ext cx="10515600" cy="48892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4880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Zagrebački mostovi preko Save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2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CEB0AA40-1CDD-DE70-9EBA-5CD0FEF139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5" b="35719"/>
          <a:stretch/>
        </p:blipFill>
        <p:spPr bwMode="auto">
          <a:xfrm>
            <a:off x="842964" y="1676794"/>
            <a:ext cx="5157787" cy="18088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A diagram of a plane&#10;&#10;Description automatically generated">
            <a:extLst>
              <a:ext uri="{FF2B5EF4-FFF2-40B4-BE49-F238E27FC236}">
                <a16:creationId xmlns:a16="http://schemas.microsoft.com/office/drawing/2014/main" id="{7D679765-5E5B-0ECF-328E-6313D9764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12" y="3499546"/>
            <a:ext cx="5157787" cy="1950127"/>
          </a:xfrm>
          <a:prstGeom prst="rect">
            <a:avLst/>
          </a:prstGeom>
        </p:spPr>
      </p:pic>
      <p:pic>
        <p:nvPicPr>
          <p:cNvPr id="10" name="Picture 9" descr="A picture containing grass, outdoor, sky, building&#10;&#10;Description automatically generated">
            <a:extLst>
              <a:ext uri="{FF2B5EF4-FFF2-40B4-BE49-F238E27FC236}">
                <a16:creationId xmlns:a16="http://schemas.microsoft.com/office/drawing/2014/main" id="{5CF76D34-A3B8-9843-DDDA-5BE469CC0F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81163"/>
            <a:ext cx="5180012" cy="2332449"/>
          </a:xfrm>
          <a:prstGeom prst="rect">
            <a:avLst/>
          </a:prstGeom>
        </p:spPr>
      </p:pic>
      <p:pic>
        <p:nvPicPr>
          <p:cNvPr id="11" name="Picture 10" descr="Diagram, engineering drawing, schematic&#10;&#10;Description automatically generated">
            <a:extLst>
              <a:ext uri="{FF2B5EF4-FFF2-40B4-BE49-F238E27FC236}">
                <a16:creationId xmlns:a16="http://schemas.microsoft.com/office/drawing/2014/main" id="{1D596EB9-FEAE-1F65-B94B-932F120C5A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9" t="68930" r="3613"/>
          <a:stretch>
            <a:fillRect/>
          </a:stretch>
        </p:blipFill>
        <p:spPr bwMode="auto">
          <a:xfrm>
            <a:off x="8891338" y="4004255"/>
            <a:ext cx="2460873" cy="1099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picture containing text, stove, kitchen appliance&#10;&#10;Description automatically generated">
            <a:extLst>
              <a:ext uri="{FF2B5EF4-FFF2-40B4-BE49-F238E27FC236}">
                <a16:creationId xmlns:a16="http://schemas.microsoft.com/office/drawing/2014/main" id="{5706327C-6570-9830-E5E2-4A9F9DF549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553"/>
          <a:stretch/>
        </p:blipFill>
        <p:spPr>
          <a:xfrm>
            <a:off x="6169024" y="4003497"/>
            <a:ext cx="2719138" cy="981859"/>
          </a:xfrm>
          <a:prstGeom prst="rect">
            <a:avLst/>
          </a:prstGeom>
        </p:spPr>
      </p:pic>
      <p:pic>
        <p:nvPicPr>
          <p:cNvPr id="13" name="Content Placeholder 12" descr="Diagram&#10;&#10;Description automatically generated">
            <a:extLst>
              <a:ext uri="{FF2B5EF4-FFF2-40B4-BE49-F238E27FC236}">
                <a16:creationId xmlns:a16="http://schemas.microsoft.com/office/drawing/2014/main" id="{03E5FA55-EE7B-41E0-044C-D0A76F0B309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04" b="9445"/>
          <a:stretch/>
        </p:blipFill>
        <p:spPr bwMode="auto">
          <a:xfrm>
            <a:off x="6169024" y="5095441"/>
            <a:ext cx="5183188" cy="64716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ACA91BF-F3E9-D459-9418-35B14E060D34}"/>
              </a:ext>
            </a:extLst>
          </p:cNvPr>
          <p:cNvSpPr txBox="1"/>
          <p:nvPr/>
        </p:nvSpPr>
        <p:spPr>
          <a:xfrm>
            <a:off x="817562" y="6185481"/>
            <a:ext cx="5154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Podsusedski most, 1914, 1980, L=354,2 m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10D2C8-15C2-B638-7788-C54B99B89EB1}"/>
              </a:ext>
            </a:extLst>
          </p:cNvPr>
          <p:cNvSpPr txBox="1"/>
          <p:nvPr/>
        </p:nvSpPr>
        <p:spPr>
          <a:xfrm>
            <a:off x="6219829" y="6161642"/>
            <a:ext cx="5154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dirty="0" err="1"/>
              <a:t>Jankomirski</a:t>
            </a:r>
            <a:r>
              <a:rPr lang="hr-HR" dirty="0"/>
              <a:t> most, 1958,2007, L=367,8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953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Zagrebački mostovi preko Save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09CA-63A0-4B7B-7C77-1A2A4A2D9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" y="1681163"/>
            <a:ext cx="5175099" cy="1242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Content Placeholder 15" descr="A picture containing text, line, diagram, sketch&#10;&#10;Description automatically generated">
            <a:extLst>
              <a:ext uri="{FF2B5EF4-FFF2-40B4-BE49-F238E27FC236}">
                <a16:creationId xmlns:a16="http://schemas.microsoft.com/office/drawing/2014/main" id="{B897BA60-B2F9-7FC3-1B8C-1A11851E993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7886"/>
          <a:stretch/>
        </p:blipFill>
        <p:spPr bwMode="auto">
          <a:xfrm>
            <a:off x="828523" y="2913053"/>
            <a:ext cx="5183188" cy="8658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Content Placeholder 16" descr="A picture containing diagram, text, drawing, sketch&#10;&#10;Description automatically generated">
            <a:extLst>
              <a:ext uri="{FF2B5EF4-FFF2-40B4-BE49-F238E27FC236}">
                <a16:creationId xmlns:a16="http://schemas.microsoft.com/office/drawing/2014/main" id="{016621AE-E30B-8CF7-42F2-88466077B9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9"/>
          <a:stretch/>
        </p:blipFill>
        <p:spPr bwMode="auto">
          <a:xfrm>
            <a:off x="836613" y="3720565"/>
            <a:ext cx="5175097" cy="1740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B8E5CE-B14C-1A19-61FB-EE68D2090B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98086" y="1476557"/>
            <a:ext cx="1383959" cy="5191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C029A0-E412-4CAB-350B-71863B2220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0539" y="-46160"/>
            <a:ext cx="1699053" cy="5191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 white page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83131556-4ABC-CFFC-A66B-89C2264D95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772125"/>
            <a:ext cx="5199368" cy="9267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B8F1D5-4CE5-179A-321D-94FDB6852BCE}"/>
              </a:ext>
            </a:extLst>
          </p:cNvPr>
          <p:cNvSpPr txBox="1"/>
          <p:nvPr/>
        </p:nvSpPr>
        <p:spPr>
          <a:xfrm>
            <a:off x="836612" y="6141980"/>
            <a:ext cx="596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Jadranski most, 1981, L=78,4+30,0+313,7+30+18,4=470,5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609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Zagrebački mostovi preko Save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D7F317E-26F6-B329-293E-7357D71366D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 descr="A bridge over a river&#10;&#10;Description automatically generated with medium confidence">
            <a:extLst>
              <a:ext uri="{FF2B5EF4-FFF2-40B4-BE49-F238E27FC236}">
                <a16:creationId xmlns:a16="http://schemas.microsoft.com/office/drawing/2014/main" id="{C1E13F7B-D885-E48A-AA87-59010A4B3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" y="1690688"/>
            <a:ext cx="5189220" cy="2244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Content Placeholder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A63B710D-FA57-0A30-4EFD-5C2804F1A9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06"/>
          <a:stretch/>
        </p:blipFill>
        <p:spPr bwMode="auto">
          <a:xfrm>
            <a:off x="836611" y="3629298"/>
            <a:ext cx="5183188" cy="11665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A picture containing text, sky, map, indoor&#10;&#10;Description automatically generated">
            <a:extLst>
              <a:ext uri="{FF2B5EF4-FFF2-40B4-BE49-F238E27FC236}">
                <a16:creationId xmlns:a16="http://schemas.microsoft.com/office/drawing/2014/main" id="{2B15081B-3553-C886-FB1E-A129590F37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895"/>
          <a:stretch/>
        </p:blipFill>
        <p:spPr>
          <a:xfrm>
            <a:off x="6151992" y="1681163"/>
            <a:ext cx="5200220" cy="2500326"/>
          </a:xfrm>
          <a:prstGeom prst="rect">
            <a:avLst/>
          </a:prstGeom>
        </p:spPr>
      </p:pic>
      <p:pic>
        <p:nvPicPr>
          <p:cNvPr id="9" name="Picture 8" descr="A blueprint of a bridge&#10;&#10;Description automatically generated">
            <a:extLst>
              <a:ext uri="{FF2B5EF4-FFF2-40B4-BE49-F238E27FC236}">
                <a16:creationId xmlns:a16="http://schemas.microsoft.com/office/drawing/2014/main" id="{04174CE1-10F4-1AB1-AEBD-E9DB82ECA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1992" y="3934777"/>
            <a:ext cx="5200220" cy="2849621"/>
          </a:xfrm>
          <a:prstGeom prst="rect">
            <a:avLst/>
          </a:prstGeom>
        </p:spPr>
      </p:pic>
      <p:pic>
        <p:nvPicPr>
          <p:cNvPr id="10" name="Picture 9" descr="A blueprint of a building&#10;&#10;Description automatically generated">
            <a:extLst>
              <a:ext uri="{FF2B5EF4-FFF2-40B4-BE49-F238E27FC236}">
                <a16:creationId xmlns:a16="http://schemas.microsoft.com/office/drawing/2014/main" id="{8937FEB0-48C3-E31D-8B81-CD9DAFC994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00" r="364"/>
          <a:stretch/>
        </p:blipFill>
        <p:spPr bwMode="auto">
          <a:xfrm>
            <a:off x="836611" y="4747591"/>
            <a:ext cx="5183188" cy="15360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0EBC9A-4562-C4E1-0E78-30A32519EFF6}"/>
              </a:ext>
            </a:extLst>
          </p:cNvPr>
          <p:cNvSpPr txBox="1"/>
          <p:nvPr/>
        </p:nvSpPr>
        <p:spPr>
          <a:xfrm>
            <a:off x="817562" y="6185481"/>
            <a:ext cx="5154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Savski kolni most, 1939, 2022, L=225,0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833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00E248C-3AB0-0723-215D-8F1C73FC377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Zagrebački mostovi preko Save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D7F317E-26F6-B329-293E-7357D71366D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A bridge over water with a bridge in the background&#10;&#10;Description automatically generated">
            <a:extLst>
              <a:ext uri="{FF2B5EF4-FFF2-40B4-BE49-F238E27FC236}">
                <a16:creationId xmlns:a16="http://schemas.microsoft.com/office/drawing/2014/main" id="{3606ADA4-5D6A-145E-AD26-61FF15BD5F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3692" r="975" b="3601"/>
          <a:stretch/>
        </p:blipFill>
        <p:spPr bwMode="auto">
          <a:xfrm>
            <a:off x="836611" y="1681163"/>
            <a:ext cx="5165217" cy="12083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AA6DF270-FA11-A180-851F-4625A1687D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93"/>
          <a:stretch/>
        </p:blipFill>
        <p:spPr bwMode="auto">
          <a:xfrm>
            <a:off x="836611" y="2885872"/>
            <a:ext cx="5149693" cy="5603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A drawing of a bridge&#10;&#10;Description automatically generated">
            <a:extLst>
              <a:ext uri="{FF2B5EF4-FFF2-40B4-BE49-F238E27FC236}">
                <a16:creationId xmlns:a16="http://schemas.microsoft.com/office/drawing/2014/main" id="{1E215E35-FCD7-E6C7-BB77-C79CC3216E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t="2247" r="4358" b="48100"/>
          <a:stretch/>
        </p:blipFill>
        <p:spPr bwMode="auto">
          <a:xfrm>
            <a:off x="6165847" y="1690688"/>
            <a:ext cx="5186365" cy="20398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A drawing of a bridge&#10;&#10;Description automatically generated">
            <a:extLst>
              <a:ext uri="{FF2B5EF4-FFF2-40B4-BE49-F238E27FC236}">
                <a16:creationId xmlns:a16="http://schemas.microsoft.com/office/drawing/2014/main" id="{0AF7537F-CC42-F1B2-6662-C82925AB70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01"/>
          <a:stretch/>
        </p:blipFill>
        <p:spPr bwMode="auto">
          <a:xfrm>
            <a:off x="6171206" y="3730577"/>
            <a:ext cx="5187360" cy="16488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CB5B8F-5C98-D1C5-A725-AC3A44B6B5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25"/>
          <a:stretch>
            <a:fillRect/>
          </a:stretch>
        </p:blipFill>
        <p:spPr bwMode="auto">
          <a:xfrm>
            <a:off x="833433" y="3452057"/>
            <a:ext cx="5165217" cy="228770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0A615D-C7A6-EE5B-D14A-89E6F6F58275}"/>
              </a:ext>
            </a:extLst>
          </p:cNvPr>
          <p:cNvSpPr txBox="1"/>
          <p:nvPr/>
        </p:nvSpPr>
        <p:spPr>
          <a:xfrm>
            <a:off x="817562" y="6185481"/>
            <a:ext cx="622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Most slobode, 1959, L=135,0+71,0+343,0+61,0+135,0=745,0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389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367</Words>
  <Application>Microsoft Office PowerPoint</Application>
  <PresentationFormat>Widescreen</PresentationFormat>
  <Paragraphs>52</Paragraphs>
  <Slides>17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Akzidenz Grotesk CE Roman</vt:lpstr>
      <vt:lpstr>Akzidenz Grotesk Light</vt:lpstr>
      <vt:lpstr>Arial</vt:lpstr>
      <vt:lpstr>Calibri</vt:lpstr>
      <vt:lpstr>Office Theme</vt:lpstr>
      <vt:lpstr>Visio</vt:lpstr>
      <vt:lpstr>PROCJENA POTRESNOG RIZIKA  ZA GRAD ZAGREB</vt:lpstr>
      <vt:lpstr>Sadržaj</vt:lpstr>
      <vt:lpstr>Uvod</vt:lpstr>
      <vt:lpstr>Uvod</vt:lpstr>
      <vt:lpstr>Zagrebački mostovi preko Save</vt:lpstr>
      <vt:lpstr>Zagrebački mostovi preko Save</vt:lpstr>
      <vt:lpstr>Zagrebački mostovi preko Save</vt:lpstr>
      <vt:lpstr>Zagrebački mostovi preko Save</vt:lpstr>
      <vt:lpstr>Zagrebački mostovi preko Save</vt:lpstr>
      <vt:lpstr>Zagrebački mostovi preko Save</vt:lpstr>
      <vt:lpstr>Zagrebački mostovi preko Save</vt:lpstr>
      <vt:lpstr>Zagrebački mostovi preko Save</vt:lpstr>
      <vt:lpstr>Tablični prikaz mostova</vt:lpstr>
      <vt:lpstr>Tablični prikaz mostova</vt:lpstr>
      <vt:lpstr>Zaključak</vt:lpstr>
      <vt:lpstr>Zaključak</vt:lpstr>
      <vt:lpstr>PROCJENA POTRESNOG RIZIKA  ZA GRAD ZAGREB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Jasna Kovačević</dc:creator>
  <cp:lastModifiedBy>Gordana Hrelja Kovačević</cp:lastModifiedBy>
  <cp:revision>33</cp:revision>
  <dcterms:created xsi:type="dcterms:W3CDTF">2021-02-24T09:56:52Z</dcterms:created>
  <dcterms:modified xsi:type="dcterms:W3CDTF">2023-11-15T07:20:15Z</dcterms:modified>
</cp:coreProperties>
</file>